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93" r:id="rId2"/>
    <p:sldId id="294" r:id="rId3"/>
    <p:sldId id="321" r:id="rId4"/>
    <p:sldId id="322" r:id="rId5"/>
    <p:sldId id="323" r:id="rId6"/>
    <p:sldId id="324" r:id="rId7"/>
    <p:sldId id="325" r:id="rId8"/>
    <p:sldId id="338" r:id="rId9"/>
    <p:sldId id="326" r:id="rId10"/>
    <p:sldId id="339" r:id="rId11"/>
    <p:sldId id="327" r:id="rId12"/>
    <p:sldId id="340" r:id="rId13"/>
    <p:sldId id="328" r:id="rId14"/>
    <p:sldId id="341" r:id="rId15"/>
    <p:sldId id="342" r:id="rId16"/>
    <p:sldId id="344" r:id="rId17"/>
    <p:sldId id="343" r:id="rId18"/>
    <p:sldId id="336" r:id="rId19"/>
    <p:sldId id="337" r:id="rId20"/>
    <p:sldId id="31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4472C4"/>
    <a:srgbClr val="2F528F"/>
    <a:srgbClr val="27515E"/>
    <a:srgbClr val="3C7E94"/>
    <a:srgbClr val="76D6EB"/>
    <a:srgbClr val="F2BF4E"/>
    <a:srgbClr val="D35C20"/>
    <a:srgbClr val="88EB08"/>
    <a:srgbClr val="61B744"/>
    <a:srgbClr val="226C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8"/>
    <p:restoredTop sz="94729"/>
  </p:normalViewPr>
  <p:slideViewPr>
    <p:cSldViewPr snapToGrid="0" snapToObjects="1">
      <p:cViewPr>
        <p:scale>
          <a:sx n="84" d="100"/>
          <a:sy n="84" d="100"/>
        </p:scale>
        <p:origin x="1000"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2/15/18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98175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386967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270453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636491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14</a:t>
            </a:fld>
            <a:endParaRPr lang="en-US"/>
          </a:p>
        </p:txBody>
      </p:sp>
    </p:spTree>
    <p:extLst>
      <p:ext uri="{BB962C8B-B14F-4D97-AF65-F5344CB8AC3E}">
        <p14:creationId xmlns:p14="http://schemas.microsoft.com/office/powerpoint/2010/main" val="1670592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15</a:t>
            </a:fld>
            <a:endParaRPr lang="en-US"/>
          </a:p>
        </p:txBody>
      </p:sp>
    </p:spTree>
    <p:extLst>
      <p:ext uri="{BB962C8B-B14F-4D97-AF65-F5344CB8AC3E}">
        <p14:creationId xmlns:p14="http://schemas.microsoft.com/office/powerpoint/2010/main" val="5171376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16</a:t>
            </a:fld>
            <a:endParaRPr lang="en-US"/>
          </a:p>
        </p:txBody>
      </p:sp>
    </p:spTree>
    <p:extLst>
      <p:ext uri="{BB962C8B-B14F-4D97-AF65-F5344CB8AC3E}">
        <p14:creationId xmlns:p14="http://schemas.microsoft.com/office/powerpoint/2010/main" val="744066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17</a:t>
            </a:fld>
            <a:endParaRPr lang="en-US"/>
          </a:p>
        </p:txBody>
      </p:sp>
    </p:spTree>
    <p:extLst>
      <p:ext uri="{BB962C8B-B14F-4D97-AF65-F5344CB8AC3E}">
        <p14:creationId xmlns:p14="http://schemas.microsoft.com/office/powerpoint/2010/main" val="938680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18</a:t>
            </a:fld>
            <a:endParaRPr lang="en-US"/>
          </a:p>
        </p:txBody>
      </p:sp>
    </p:spTree>
    <p:extLst>
      <p:ext uri="{BB962C8B-B14F-4D97-AF65-F5344CB8AC3E}">
        <p14:creationId xmlns:p14="http://schemas.microsoft.com/office/powerpoint/2010/main" val="2237660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19</a:t>
            </a:fld>
            <a:endParaRPr lang="en-US"/>
          </a:p>
        </p:txBody>
      </p:sp>
    </p:spTree>
    <p:extLst>
      <p:ext uri="{BB962C8B-B14F-4D97-AF65-F5344CB8AC3E}">
        <p14:creationId xmlns:p14="http://schemas.microsoft.com/office/powerpoint/2010/main" val="1842848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20</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223299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1160445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618726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1786223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2033608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430505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2040491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B0C73-A48E-5D4A-A1EE-E5A64E15C62C}" type="datetimeFigureOut">
              <a:rPr lang="en-US" smtClean="0"/>
              <a:t>2/15/18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B0C73-A48E-5D4A-A1EE-E5A64E15C62C}" type="datetimeFigureOut">
              <a:rPr lang="en-US" smtClean="0"/>
              <a:t>2/15/18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2/15/18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2/15/18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8.tiff"/><Relationship Id="rId5" Type="http://schemas.openxmlformats.org/officeDocument/2006/relationships/image" Target="../media/image9.tiff"/><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0.tif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1.tif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695739" y="1067322"/>
            <a:ext cx="10800522" cy="2677656"/>
          </a:xfrm>
          <a:prstGeom prst="rect">
            <a:avLst/>
          </a:prstGeom>
          <a:noFill/>
        </p:spPr>
        <p:txBody>
          <a:bodyPr wrap="square" rtlCol="0" anchor="ctr">
            <a:spAutoFit/>
          </a:bodyPr>
          <a:lstStyle/>
          <a:p>
            <a:pPr algn="ctr"/>
            <a:r>
              <a:rPr lang="en-US" sz="3600" dirty="0" smtClean="0">
                <a:solidFill>
                  <a:srgbClr val="27515E"/>
                </a:solidFill>
              </a:rPr>
              <a:t>Sprint Review</a:t>
            </a:r>
          </a:p>
          <a:p>
            <a:pPr algn="ctr"/>
            <a:r>
              <a:rPr lang="en-US" sz="6600" dirty="0" smtClean="0">
                <a:solidFill>
                  <a:srgbClr val="27515E"/>
                </a:solidFill>
              </a:rPr>
              <a:t>Preliminary Hypotheses &amp; Findings: Facebook Campaigns</a:t>
            </a:r>
            <a:endParaRPr lang="en-US" sz="8000" dirty="0" smtClean="0">
              <a:solidFill>
                <a:srgbClr val="27515E"/>
              </a:solidFill>
            </a:endParaRPr>
          </a:p>
        </p:txBody>
      </p:sp>
    </p:spTree>
    <p:extLst>
      <p:ext uri="{BB962C8B-B14F-4D97-AF65-F5344CB8AC3E}">
        <p14:creationId xmlns:p14="http://schemas.microsoft.com/office/powerpoint/2010/main" val="664714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Univariate Analysis </a:t>
            </a:r>
            <a:r>
              <a:rPr lang="mr-IN" sz="2800" dirty="0" smtClean="0"/>
              <a:t>–</a:t>
            </a:r>
            <a:r>
              <a:rPr lang="en-US" sz="2800" dirty="0" smtClean="0"/>
              <a:t> Histogram Everything</a:t>
            </a:r>
          </a:p>
          <a:p>
            <a:endParaRPr lang="en-US" dirty="0" smtClean="0"/>
          </a:p>
          <a:p>
            <a:endParaRPr lang="en-US" dirty="0"/>
          </a:p>
        </p:txBody>
      </p:sp>
      <p:pic>
        <p:nvPicPr>
          <p:cNvPr id="4" name="Picture 3"/>
          <p:cNvPicPr>
            <a:picLocks noChangeAspect="1"/>
          </p:cNvPicPr>
          <p:nvPr/>
        </p:nvPicPr>
        <p:blipFill>
          <a:blip r:embed="rId4"/>
          <a:stretch>
            <a:fillRect/>
          </a:stretch>
        </p:blipFill>
        <p:spPr>
          <a:xfrm>
            <a:off x="1676515" y="1781002"/>
            <a:ext cx="4876570" cy="3793981"/>
          </a:xfrm>
          <a:prstGeom prst="rect">
            <a:avLst/>
          </a:prstGeom>
        </p:spPr>
      </p:pic>
      <p:sp>
        <p:nvSpPr>
          <p:cNvPr id="12" name="TextBox 11"/>
          <p:cNvSpPr txBox="1"/>
          <p:nvPr/>
        </p:nvSpPr>
        <p:spPr>
          <a:xfrm>
            <a:off x="4690607" y="2682743"/>
            <a:ext cx="2346960" cy="369332"/>
          </a:xfrm>
          <a:prstGeom prst="rect">
            <a:avLst/>
          </a:prstGeom>
          <a:noFill/>
        </p:spPr>
        <p:txBody>
          <a:bodyPr wrap="square" rtlCol="0">
            <a:spAutoFit/>
          </a:bodyPr>
          <a:lstStyle/>
          <a:p>
            <a:pPr algn="ctr"/>
            <a:r>
              <a:rPr lang="en-US" dirty="0" err="1" smtClean="0"/>
              <a:t>hist</a:t>
            </a:r>
            <a:r>
              <a:rPr lang="en-US" dirty="0" smtClean="0"/>
              <a:t>(</a:t>
            </a:r>
            <a:r>
              <a:rPr lang="en-US" dirty="0" err="1" smtClean="0"/>
              <a:t>facebook$results</a:t>
            </a:r>
            <a:r>
              <a:rPr lang="en-US" dirty="0" smtClean="0"/>
              <a:t>)</a:t>
            </a:r>
            <a:endParaRPr lang="en-US" dirty="0"/>
          </a:p>
        </p:txBody>
      </p:sp>
      <p:sp>
        <p:nvSpPr>
          <p:cNvPr id="2" name="TextBox 1"/>
          <p:cNvSpPr txBox="1"/>
          <p:nvPr/>
        </p:nvSpPr>
        <p:spPr>
          <a:xfrm>
            <a:off x="7372185" y="1781002"/>
            <a:ext cx="3871680" cy="3477875"/>
          </a:xfrm>
          <a:prstGeom prst="rect">
            <a:avLst/>
          </a:prstGeom>
          <a:noFill/>
          <a:ln>
            <a:solidFill>
              <a:schemeClr val="accent1"/>
            </a:solidFill>
          </a:ln>
        </p:spPr>
        <p:txBody>
          <a:bodyPr wrap="square" rtlCol="0">
            <a:spAutoFit/>
          </a:bodyPr>
          <a:lstStyle/>
          <a:p>
            <a:r>
              <a:rPr lang="en-US" sz="2000" dirty="0" smtClean="0"/>
              <a:t>Note: The distributions on this histogram made me realize the frequency was bucketing by number of campaigns, and not looking at results over time where there are potentially more data points to plot against that better represent some of the results values.  Additional tables and subsets were created to address this issue (seen later in box plots).</a:t>
            </a:r>
            <a:endParaRPr lang="en-US" sz="2000" dirty="0"/>
          </a:p>
        </p:txBody>
      </p:sp>
    </p:spTree>
    <p:extLst>
      <p:ext uri="{BB962C8B-B14F-4D97-AF65-F5344CB8AC3E}">
        <p14:creationId xmlns:p14="http://schemas.microsoft.com/office/powerpoint/2010/main" val="111598264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Plot It Like It’s Hot</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95739" y="1843199"/>
            <a:ext cx="4796625" cy="3731784"/>
          </a:xfrm>
          <a:prstGeom prst="rect">
            <a:avLst/>
          </a:prstGeom>
        </p:spPr>
      </p:pic>
      <p:sp>
        <p:nvSpPr>
          <p:cNvPr id="3" name="TextBox 2"/>
          <p:cNvSpPr txBox="1"/>
          <p:nvPr/>
        </p:nvSpPr>
        <p:spPr>
          <a:xfrm>
            <a:off x="571831" y="1750463"/>
            <a:ext cx="5044440" cy="369332"/>
          </a:xfrm>
          <a:prstGeom prst="rect">
            <a:avLst/>
          </a:prstGeom>
          <a:noFill/>
        </p:spPr>
        <p:txBody>
          <a:bodyPr wrap="square" rtlCol="0">
            <a:spAutoFit/>
          </a:bodyPr>
          <a:lstStyle/>
          <a:p>
            <a:pPr algn="ctr"/>
            <a:r>
              <a:rPr lang="en-US" dirty="0"/>
              <a:t>plot(</a:t>
            </a:r>
            <a:r>
              <a:rPr lang="en-US" dirty="0" err="1"/>
              <a:t>facebook$button_clicks</a:t>
            </a:r>
            <a:r>
              <a:rPr lang="en-US" dirty="0"/>
              <a:t>, </a:t>
            </a:r>
            <a:r>
              <a:rPr lang="en-US" dirty="0" err="1"/>
              <a:t>facebook$link_clicks</a:t>
            </a:r>
            <a:r>
              <a:rPr lang="en-US" dirty="0"/>
              <a:t>)</a:t>
            </a:r>
          </a:p>
        </p:txBody>
      </p:sp>
      <p:pic>
        <p:nvPicPr>
          <p:cNvPr id="4" name="Picture 3"/>
          <p:cNvPicPr>
            <a:picLocks noChangeAspect="1"/>
          </p:cNvPicPr>
          <p:nvPr/>
        </p:nvPicPr>
        <p:blipFill>
          <a:blip r:embed="rId5"/>
          <a:stretch>
            <a:fillRect/>
          </a:stretch>
        </p:blipFill>
        <p:spPr>
          <a:xfrm>
            <a:off x="6740902" y="1832600"/>
            <a:ext cx="4755359" cy="3699679"/>
          </a:xfrm>
          <a:prstGeom prst="rect">
            <a:avLst/>
          </a:prstGeom>
        </p:spPr>
      </p:pic>
      <p:sp>
        <p:nvSpPr>
          <p:cNvPr id="12" name="TextBox 11"/>
          <p:cNvSpPr txBox="1"/>
          <p:nvPr/>
        </p:nvSpPr>
        <p:spPr>
          <a:xfrm>
            <a:off x="6596361" y="1766161"/>
            <a:ext cx="5044440" cy="369332"/>
          </a:xfrm>
          <a:prstGeom prst="rect">
            <a:avLst/>
          </a:prstGeom>
          <a:noFill/>
        </p:spPr>
        <p:txBody>
          <a:bodyPr wrap="square" rtlCol="0">
            <a:spAutoFit/>
          </a:bodyPr>
          <a:lstStyle/>
          <a:p>
            <a:pPr algn="ctr"/>
            <a:r>
              <a:rPr lang="en-US" dirty="0"/>
              <a:t>plot(</a:t>
            </a:r>
            <a:r>
              <a:rPr lang="en-US" dirty="0" err="1"/>
              <a:t>facebook$amount_spent</a:t>
            </a:r>
            <a:r>
              <a:rPr lang="en-US" dirty="0"/>
              <a:t>, </a:t>
            </a:r>
            <a:r>
              <a:rPr lang="en-US" dirty="0" err="1"/>
              <a:t>facebook$reactions</a:t>
            </a:r>
            <a:r>
              <a:rPr lang="en-US" dirty="0"/>
              <a:t>)</a:t>
            </a:r>
          </a:p>
        </p:txBody>
      </p:sp>
      <p:cxnSp>
        <p:nvCxnSpPr>
          <p:cNvPr id="6" name="Straight Connector 5"/>
          <p:cNvCxnSpPr/>
          <p:nvPr/>
        </p:nvCxnSpPr>
        <p:spPr>
          <a:xfrm>
            <a:off x="6115878" y="1843199"/>
            <a:ext cx="0" cy="34298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29001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767979"/>
            <a:ext cx="10760766" cy="1077218"/>
          </a:xfrm>
          <a:prstGeom prst="rect">
            <a:avLst/>
          </a:prstGeom>
          <a:noFill/>
        </p:spPr>
        <p:txBody>
          <a:bodyPr wrap="square" rtlCol="0">
            <a:spAutoFit/>
          </a:bodyPr>
          <a:lstStyle/>
          <a:p>
            <a:r>
              <a:rPr lang="en-US" sz="2800" dirty="0" smtClean="0"/>
              <a:t>Full EDA Process: Scatterplot Matrices Using “Pairs”</a:t>
            </a:r>
          </a:p>
          <a:p>
            <a:endParaRPr lang="en-US" dirty="0" smtClean="0"/>
          </a:p>
          <a:p>
            <a:r>
              <a:rPr lang="en-US" dirty="0"/>
              <a:t>pairs(~</a:t>
            </a:r>
            <a:r>
              <a:rPr lang="en-US" dirty="0" err="1"/>
              <a:t>amount_spent+reach+impressions+reactions+link_clicks,data</a:t>
            </a:r>
            <a:r>
              <a:rPr lang="en-US" dirty="0"/>
              <a:t>=</a:t>
            </a:r>
            <a:r>
              <a:rPr lang="en-US" dirty="0" err="1"/>
              <a:t>facebook</a:t>
            </a:r>
            <a:r>
              <a:rPr lang="en-US" dirty="0"/>
              <a:t>)</a:t>
            </a:r>
          </a:p>
        </p:txBody>
      </p:sp>
      <p:pic>
        <p:nvPicPr>
          <p:cNvPr id="17" name="Picture 16"/>
          <p:cNvPicPr>
            <a:picLocks noChangeAspect="1"/>
          </p:cNvPicPr>
          <p:nvPr/>
        </p:nvPicPr>
        <p:blipFill>
          <a:blip r:embed="rId4"/>
          <a:stretch>
            <a:fillRect/>
          </a:stretch>
        </p:blipFill>
        <p:spPr>
          <a:xfrm>
            <a:off x="2908578" y="1845197"/>
            <a:ext cx="6374844" cy="4959641"/>
          </a:xfrm>
          <a:prstGeom prst="rect">
            <a:avLst/>
          </a:prstGeom>
        </p:spPr>
      </p:pic>
      <p:sp>
        <p:nvSpPr>
          <p:cNvPr id="18" name="Oval 17"/>
          <p:cNvSpPr/>
          <p:nvPr/>
        </p:nvSpPr>
        <p:spPr>
          <a:xfrm>
            <a:off x="4346713" y="3806857"/>
            <a:ext cx="1093967" cy="1036320"/>
          </a:xfrm>
          <a:prstGeom prst="ellipse">
            <a:avLst/>
          </a:prstGeom>
          <a:solidFill>
            <a:srgbClr val="4472C4">
              <a:alpha val="2588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5568894" y="2922415"/>
            <a:ext cx="1093967" cy="1036320"/>
          </a:xfrm>
          <a:prstGeom prst="ellipse">
            <a:avLst/>
          </a:prstGeom>
          <a:solidFill>
            <a:srgbClr val="4472C4">
              <a:alpha val="2588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908578" y="3364636"/>
            <a:ext cx="1438135" cy="6751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908578" y="3167966"/>
            <a:ext cx="2660316" cy="10028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548640" y="2784522"/>
            <a:ext cx="2225040" cy="1200329"/>
          </a:xfrm>
          <a:prstGeom prst="rect">
            <a:avLst/>
          </a:prstGeom>
          <a:noFill/>
        </p:spPr>
        <p:txBody>
          <a:bodyPr wrap="square" rtlCol="0">
            <a:spAutoFit/>
          </a:bodyPr>
          <a:lstStyle/>
          <a:p>
            <a:pPr algn="ctr"/>
            <a:r>
              <a:rPr lang="en-US" b="1" dirty="0" smtClean="0">
                <a:solidFill>
                  <a:schemeClr val="accent1"/>
                </a:solidFill>
              </a:rPr>
              <a:t>Strong visual correlation between reach and impressions</a:t>
            </a:r>
            <a:endParaRPr lang="en-US" b="1" dirty="0">
              <a:solidFill>
                <a:schemeClr val="accent1"/>
              </a:solidFill>
            </a:endParaRPr>
          </a:p>
        </p:txBody>
      </p:sp>
    </p:spTree>
    <p:extLst>
      <p:ext uri="{BB962C8B-B14F-4D97-AF65-F5344CB8AC3E}">
        <p14:creationId xmlns:p14="http://schemas.microsoft.com/office/powerpoint/2010/main" val="141625389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4031873"/>
          </a:xfrm>
          <a:prstGeom prst="rect">
            <a:avLst/>
          </a:prstGeom>
          <a:noFill/>
        </p:spPr>
        <p:txBody>
          <a:bodyPr wrap="square" rtlCol="0">
            <a:spAutoFit/>
          </a:bodyPr>
          <a:lstStyle/>
          <a:p>
            <a:r>
              <a:rPr lang="en-US" sz="2800" dirty="0" smtClean="0"/>
              <a:t>Full EDA Process: Correlations All The Way Down</a:t>
            </a:r>
          </a:p>
          <a:p>
            <a:endParaRPr lang="en-US" dirty="0" smtClean="0"/>
          </a:p>
          <a:p>
            <a:endParaRPr lang="en-US" dirty="0" smtClean="0"/>
          </a:p>
          <a:p>
            <a:r>
              <a:rPr lang="en-US" sz="2400" dirty="0">
                <a:solidFill>
                  <a:schemeClr val="accent6">
                    <a:lumMod val="75000"/>
                  </a:schemeClr>
                </a:solidFill>
              </a:rPr>
              <a:t># This scatter plot matrix shows a very tight relationship between reach and impressions.  Run a correlation coefficient</a:t>
            </a:r>
            <a:r>
              <a:rPr lang="en-US" sz="2400" dirty="0" smtClean="0">
                <a:solidFill>
                  <a:schemeClr val="accent6">
                    <a:lumMod val="75000"/>
                  </a:schemeClr>
                </a:solidFill>
              </a:rPr>
              <a:t>.</a:t>
            </a:r>
          </a:p>
          <a:p>
            <a:endParaRPr lang="en-US" sz="2400" dirty="0" smtClean="0">
              <a:solidFill>
                <a:schemeClr val="accent6">
                  <a:lumMod val="75000"/>
                </a:schemeClr>
              </a:solidFill>
            </a:endParaRPr>
          </a:p>
          <a:p>
            <a:r>
              <a:rPr lang="en-US" sz="2400" dirty="0" smtClean="0"/>
              <a:t>reach </a:t>
            </a:r>
            <a:r>
              <a:rPr lang="en-US" sz="2400" dirty="0"/>
              <a:t>= </a:t>
            </a:r>
            <a:r>
              <a:rPr lang="en-US" sz="2400" dirty="0" err="1"/>
              <a:t>facebook$reach</a:t>
            </a:r>
            <a:r>
              <a:rPr lang="en-US" sz="2400" dirty="0"/>
              <a:t> </a:t>
            </a:r>
            <a:endParaRPr lang="en-US" sz="2400" dirty="0" smtClean="0"/>
          </a:p>
          <a:p>
            <a:r>
              <a:rPr lang="en-US" sz="2400" dirty="0" smtClean="0"/>
              <a:t>impressions </a:t>
            </a:r>
            <a:r>
              <a:rPr lang="en-US" sz="2400" dirty="0"/>
              <a:t>= </a:t>
            </a:r>
            <a:r>
              <a:rPr lang="en-US" sz="2400" dirty="0" err="1" smtClean="0"/>
              <a:t>facebook$impressions</a:t>
            </a:r>
            <a:endParaRPr lang="en-US" sz="2400" dirty="0" smtClean="0"/>
          </a:p>
          <a:p>
            <a:r>
              <a:rPr lang="en-US" sz="2400" dirty="0" err="1" smtClean="0"/>
              <a:t>cor</a:t>
            </a:r>
            <a:r>
              <a:rPr lang="en-US" sz="2400" dirty="0" smtClean="0"/>
              <a:t>(reach</a:t>
            </a:r>
            <a:r>
              <a:rPr lang="en-US" sz="2400" dirty="0"/>
              <a:t>, impressions</a:t>
            </a:r>
            <a:r>
              <a:rPr lang="en-US" sz="2400" dirty="0" smtClean="0"/>
              <a:t>)</a:t>
            </a:r>
          </a:p>
          <a:p>
            <a:endParaRPr lang="en-US" sz="2400" dirty="0"/>
          </a:p>
          <a:p>
            <a:r>
              <a:rPr lang="en-US" sz="2400" dirty="0" smtClean="0">
                <a:solidFill>
                  <a:schemeClr val="accent6">
                    <a:lumMod val="75000"/>
                  </a:schemeClr>
                </a:solidFill>
              </a:rPr>
              <a:t># </a:t>
            </a:r>
            <a:r>
              <a:rPr lang="en-US" sz="2400" dirty="0">
                <a:solidFill>
                  <a:schemeClr val="accent6">
                    <a:lumMod val="75000"/>
                  </a:schemeClr>
                </a:solidFill>
              </a:rPr>
              <a:t>0.9755584</a:t>
            </a:r>
          </a:p>
        </p:txBody>
      </p:sp>
    </p:spTree>
    <p:extLst>
      <p:ext uri="{BB962C8B-B14F-4D97-AF65-F5344CB8AC3E}">
        <p14:creationId xmlns:p14="http://schemas.microsoft.com/office/powerpoint/2010/main" val="117484388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Correlations All The Way </a:t>
            </a:r>
            <a:r>
              <a:rPr lang="en-US" sz="2800" dirty="0" smtClean="0"/>
              <a:t>Down </a:t>
            </a:r>
            <a:r>
              <a:rPr lang="mr-IN" sz="2800" dirty="0" smtClean="0"/>
              <a:t>–</a:t>
            </a:r>
            <a:r>
              <a:rPr lang="en-US" sz="2800" dirty="0" smtClean="0"/>
              <a:t> Traffic Ads</a:t>
            </a:r>
            <a:endParaRPr lang="en-US" sz="2800" dirty="0" smtClean="0"/>
          </a:p>
          <a:p>
            <a:endParaRPr lang="en-US" dirty="0" smtClean="0"/>
          </a:p>
          <a:p>
            <a:endParaRPr lang="en-US" dirty="0" smtClean="0"/>
          </a:p>
        </p:txBody>
      </p:sp>
      <p:graphicFrame>
        <p:nvGraphicFramePr>
          <p:cNvPr id="2" name="Table 1"/>
          <p:cNvGraphicFramePr>
            <a:graphicFrameLocks noGrp="1"/>
          </p:cNvGraphicFramePr>
          <p:nvPr>
            <p:extLst>
              <p:ext uri="{D42A27DB-BD31-4B8C-83A1-F6EECF244321}">
                <p14:modId xmlns:p14="http://schemas.microsoft.com/office/powerpoint/2010/main" val="241404278"/>
              </p:ext>
            </p:extLst>
          </p:nvPr>
        </p:nvGraphicFramePr>
        <p:xfrm>
          <a:off x="695738" y="1763018"/>
          <a:ext cx="10800522" cy="3464302"/>
        </p:xfrm>
        <a:graphic>
          <a:graphicData uri="http://schemas.openxmlformats.org/drawingml/2006/table">
            <a:tbl>
              <a:tblPr bandRow="1">
                <a:tableStyleId>{5C22544A-7EE6-4342-B048-85BDC9FD1C3A}</a:tableStyleId>
              </a:tblPr>
              <a:tblGrid>
                <a:gridCol w="2413222"/>
                <a:gridCol w="1677460"/>
                <a:gridCol w="1677460"/>
                <a:gridCol w="1677460"/>
                <a:gridCol w="1677460"/>
                <a:gridCol w="1677460"/>
              </a:tblGrid>
              <a:tr h="1120354">
                <a:tc>
                  <a:txBody>
                    <a:bodyPr/>
                    <a:lstStyle/>
                    <a:p>
                      <a:pPr algn="l" fontAlgn="b"/>
                      <a:r>
                        <a:rPr lang="en-US" sz="2000" b="1" u="none" strike="noStrike" dirty="0">
                          <a:effectLst/>
                          <a:latin typeface="Calibri" charset="0"/>
                          <a:ea typeface="Calibri" charset="0"/>
                          <a:cs typeface="Calibri" charset="0"/>
                        </a:rPr>
                        <a:t>Correlation Coefficient</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Comments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Shares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Reactions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Link Clicks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Button Clicks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Amount Spent</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0.0105</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0.2074</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0.7550</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0.7340</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0.4543</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Reach</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0.1520</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0.2906</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0.8447</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0.5312</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0.7332</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Impressions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0.2042</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0.2123</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0.8713</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0.3819</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0.7423</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r>
            </a:tbl>
          </a:graphicData>
        </a:graphic>
      </p:graphicFrame>
      <p:sp>
        <p:nvSpPr>
          <p:cNvPr id="3" name="Oval 2"/>
          <p:cNvSpPr/>
          <p:nvPr/>
        </p:nvSpPr>
        <p:spPr>
          <a:xfrm>
            <a:off x="6580367" y="300990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6580367" y="3812798"/>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580367" y="455676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6580367" y="201384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852514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sp>
        <p:nvSpPr>
          <p:cNvPr id="14" name="TextBox 13"/>
          <p:cNvSpPr txBox="1"/>
          <p:nvPr/>
        </p:nvSpPr>
        <p:spPr>
          <a:xfrm>
            <a:off x="735495" y="1722120"/>
            <a:ext cx="4491825" cy="1200329"/>
          </a:xfrm>
          <a:prstGeom prst="rect">
            <a:avLst/>
          </a:prstGeom>
          <a:noFill/>
        </p:spPr>
        <p:txBody>
          <a:bodyPr wrap="square" rtlCol="0">
            <a:spAutoFit/>
          </a:bodyPr>
          <a:lstStyle/>
          <a:p>
            <a:r>
              <a:rPr lang="en-US" dirty="0"/>
              <a:t>boxplot(</a:t>
            </a:r>
            <a:r>
              <a:rPr lang="en-US" dirty="0" err="1"/>
              <a:t>spend~ad_type,data</a:t>
            </a:r>
            <a:r>
              <a:rPr lang="en-US" dirty="0"/>
              <a:t>=</a:t>
            </a:r>
            <a:r>
              <a:rPr lang="en-US" dirty="0" err="1"/>
              <a:t>fb_campaign_results</a:t>
            </a:r>
            <a:r>
              <a:rPr lang="en-US" dirty="0"/>
              <a:t>, main="Social Media Spend by Ad Type", </a:t>
            </a:r>
            <a:r>
              <a:rPr lang="en-US" dirty="0" err="1"/>
              <a:t>xlab</a:t>
            </a:r>
            <a:r>
              <a:rPr lang="en-US" dirty="0"/>
              <a:t>="Ad Type", </a:t>
            </a:r>
            <a:r>
              <a:rPr lang="en-US" dirty="0" err="1"/>
              <a:t>ylab</a:t>
            </a:r>
            <a:r>
              <a:rPr lang="en-US" dirty="0"/>
              <a:t>="Amount Spent</a:t>
            </a:r>
            <a:r>
              <a:rPr lang="en-US" dirty="0" smtClean="0"/>
              <a:t>")</a:t>
            </a:r>
          </a:p>
          <a:p>
            <a:endParaRPr lang="en-US" dirty="0"/>
          </a:p>
        </p:txBody>
      </p:sp>
      <p:pic>
        <p:nvPicPr>
          <p:cNvPr id="15" name="Picture 14"/>
          <p:cNvPicPr>
            <a:picLocks noChangeAspect="1"/>
          </p:cNvPicPr>
          <p:nvPr/>
        </p:nvPicPr>
        <p:blipFill>
          <a:blip r:embed="rId4"/>
          <a:stretch>
            <a:fillRect/>
          </a:stretch>
        </p:blipFill>
        <p:spPr>
          <a:xfrm>
            <a:off x="5316388" y="265496"/>
            <a:ext cx="6875612" cy="5349240"/>
          </a:xfrm>
          <a:prstGeom prst="rect">
            <a:avLst/>
          </a:prstGeom>
        </p:spPr>
      </p:pic>
      <p:sp>
        <p:nvSpPr>
          <p:cNvPr id="16" name="Oval 15"/>
          <p:cNvSpPr/>
          <p:nvPr/>
        </p:nvSpPr>
        <p:spPr>
          <a:xfrm>
            <a:off x="6400800" y="730526"/>
            <a:ext cx="807720" cy="47244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695739" y="3179705"/>
            <a:ext cx="4491825" cy="646331"/>
          </a:xfrm>
          <a:prstGeom prst="rect">
            <a:avLst/>
          </a:prstGeom>
          <a:noFill/>
        </p:spPr>
        <p:txBody>
          <a:bodyPr wrap="square" rtlCol="0">
            <a:spAutoFit/>
          </a:bodyPr>
          <a:lstStyle/>
          <a:p>
            <a:r>
              <a:rPr lang="en-US" b="1" i="1">
                <a:solidFill>
                  <a:schemeClr val="accent6">
                    <a:lumMod val="75000"/>
                  </a:schemeClr>
                </a:solidFill>
              </a:rPr>
              <a:t>The scale of this box plot is being distorted by the outlier.  </a:t>
            </a:r>
            <a:endParaRPr lang="en-US" b="1" i="1" dirty="0">
              <a:solidFill>
                <a:schemeClr val="accent6">
                  <a:lumMod val="75000"/>
                </a:schemeClr>
              </a:solidFill>
            </a:endParaRPr>
          </a:p>
        </p:txBody>
      </p:sp>
    </p:spTree>
    <p:extLst>
      <p:ext uri="{BB962C8B-B14F-4D97-AF65-F5344CB8AC3E}">
        <p14:creationId xmlns:p14="http://schemas.microsoft.com/office/powerpoint/2010/main" val="70789412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532546" y="599662"/>
            <a:ext cx="6446094" cy="5015074"/>
          </a:xfrm>
          <a:prstGeom prst="rect">
            <a:avLst/>
          </a:prstGeom>
        </p:spPr>
      </p:pic>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4">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sp>
        <p:nvSpPr>
          <p:cNvPr id="14" name="TextBox 13"/>
          <p:cNvSpPr txBox="1"/>
          <p:nvPr/>
        </p:nvSpPr>
        <p:spPr>
          <a:xfrm>
            <a:off x="735495" y="1722120"/>
            <a:ext cx="4491825" cy="1200329"/>
          </a:xfrm>
          <a:prstGeom prst="rect">
            <a:avLst/>
          </a:prstGeom>
          <a:noFill/>
        </p:spPr>
        <p:txBody>
          <a:bodyPr wrap="square" rtlCol="0">
            <a:spAutoFit/>
          </a:bodyPr>
          <a:lstStyle/>
          <a:p>
            <a:r>
              <a:rPr lang="en-US" dirty="0"/>
              <a:t>boxplot(</a:t>
            </a:r>
            <a:r>
              <a:rPr lang="en-US" dirty="0" err="1"/>
              <a:t>cost_per_result~ad_type,data</a:t>
            </a:r>
            <a:r>
              <a:rPr lang="en-US" dirty="0"/>
              <a:t>=</a:t>
            </a:r>
            <a:r>
              <a:rPr lang="en-US" dirty="0" err="1"/>
              <a:t>fb_campaign_results</a:t>
            </a:r>
            <a:r>
              <a:rPr lang="en-US" dirty="0"/>
              <a:t>, main="Social Media Spend by Ad Type", </a:t>
            </a:r>
            <a:r>
              <a:rPr lang="en-US" dirty="0" err="1"/>
              <a:t>xlab</a:t>
            </a:r>
            <a:r>
              <a:rPr lang="en-US" dirty="0"/>
              <a:t>="Ad Type", </a:t>
            </a:r>
            <a:r>
              <a:rPr lang="en-US" dirty="0" err="1"/>
              <a:t>ylab</a:t>
            </a:r>
            <a:r>
              <a:rPr lang="en-US" dirty="0"/>
              <a:t>="Cost Per Result</a:t>
            </a:r>
            <a:r>
              <a:rPr lang="en-US" dirty="0" smtClean="0"/>
              <a:t>")</a:t>
            </a:r>
            <a:endParaRPr lang="en-US" dirty="0" smtClean="0"/>
          </a:p>
        </p:txBody>
      </p:sp>
      <p:sp>
        <p:nvSpPr>
          <p:cNvPr id="16" name="Oval 15"/>
          <p:cNvSpPr/>
          <p:nvPr/>
        </p:nvSpPr>
        <p:spPr>
          <a:xfrm>
            <a:off x="8657527" y="1046143"/>
            <a:ext cx="1909307" cy="442555"/>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35495" y="3442589"/>
            <a:ext cx="4491825" cy="1477328"/>
          </a:xfrm>
          <a:prstGeom prst="rect">
            <a:avLst/>
          </a:prstGeom>
          <a:noFill/>
        </p:spPr>
        <p:txBody>
          <a:bodyPr wrap="square" rtlCol="0">
            <a:spAutoFit/>
          </a:bodyPr>
          <a:lstStyle/>
          <a:p>
            <a:r>
              <a:rPr lang="en-US" b="1" i="1" smtClean="0">
                <a:solidFill>
                  <a:schemeClr val="accent6">
                    <a:lumMod val="75000"/>
                  </a:schemeClr>
                </a:solidFill>
              </a:rPr>
              <a:t>Now </a:t>
            </a:r>
            <a:r>
              <a:rPr lang="en-US" b="1" i="1" dirty="0" smtClean="0">
                <a:solidFill>
                  <a:schemeClr val="accent6">
                    <a:lumMod val="75000"/>
                  </a:schemeClr>
                </a:solidFill>
              </a:rPr>
              <a:t>there is an issue with the retargeting column.  Reviewing the data set shows there is an entry with no results, which gives an infinite cost per result value.  It should be removed for further analysis.</a:t>
            </a:r>
            <a:endParaRPr lang="en-US" b="1" i="1" dirty="0" smtClean="0">
              <a:solidFill>
                <a:schemeClr val="accent6">
                  <a:lumMod val="75000"/>
                </a:schemeClr>
              </a:solidFill>
            </a:endParaRPr>
          </a:p>
        </p:txBody>
      </p:sp>
    </p:spTree>
    <p:extLst>
      <p:ext uri="{BB962C8B-B14F-4D97-AF65-F5344CB8AC3E}">
        <p14:creationId xmlns:p14="http://schemas.microsoft.com/office/powerpoint/2010/main" val="99335288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pic>
        <p:nvPicPr>
          <p:cNvPr id="5" name="Picture 4"/>
          <p:cNvPicPr>
            <a:picLocks noChangeAspect="1"/>
          </p:cNvPicPr>
          <p:nvPr/>
        </p:nvPicPr>
        <p:blipFill>
          <a:blip r:embed="rId4"/>
          <a:stretch>
            <a:fillRect/>
          </a:stretch>
        </p:blipFill>
        <p:spPr>
          <a:xfrm>
            <a:off x="5488617" y="636106"/>
            <a:ext cx="6417390" cy="4992742"/>
          </a:xfrm>
          <a:prstGeom prst="rect">
            <a:avLst/>
          </a:prstGeom>
        </p:spPr>
      </p:pic>
      <p:sp>
        <p:nvSpPr>
          <p:cNvPr id="14" name="TextBox 13"/>
          <p:cNvSpPr txBox="1"/>
          <p:nvPr/>
        </p:nvSpPr>
        <p:spPr>
          <a:xfrm>
            <a:off x="735495" y="1722120"/>
            <a:ext cx="4491825" cy="2862322"/>
          </a:xfrm>
          <a:prstGeom prst="rect">
            <a:avLst/>
          </a:prstGeom>
          <a:noFill/>
        </p:spPr>
        <p:txBody>
          <a:bodyPr wrap="square" rtlCol="0">
            <a:spAutoFit/>
          </a:bodyPr>
          <a:lstStyle/>
          <a:p>
            <a:r>
              <a:rPr lang="en-US" dirty="0" err="1"/>
              <a:t>fb_campaign_results_noinf</a:t>
            </a:r>
            <a:r>
              <a:rPr lang="en-US" dirty="0"/>
              <a:t> &lt;- subset(</a:t>
            </a:r>
            <a:r>
              <a:rPr lang="en-US" dirty="0" err="1"/>
              <a:t>fb_campaign_results</a:t>
            </a:r>
            <a:r>
              <a:rPr lang="en-US" dirty="0"/>
              <a:t>, </a:t>
            </a:r>
            <a:endParaRPr lang="en-US" dirty="0" smtClean="0"/>
          </a:p>
          <a:p>
            <a:r>
              <a:rPr lang="en-US" dirty="0" err="1" smtClean="0"/>
              <a:t>ad_type</a:t>
            </a:r>
            <a:r>
              <a:rPr lang="en-US" dirty="0" smtClean="0"/>
              <a:t> </a:t>
            </a:r>
            <a:r>
              <a:rPr lang="en-US" dirty="0"/>
              <a:t>== "traffic" | </a:t>
            </a:r>
            <a:r>
              <a:rPr lang="en-US" dirty="0" err="1"/>
              <a:t>ad_type</a:t>
            </a:r>
            <a:r>
              <a:rPr lang="en-US" dirty="0"/>
              <a:t> == "lead gen" | </a:t>
            </a:r>
            <a:r>
              <a:rPr lang="en-US" dirty="0" err="1"/>
              <a:t>ad_type</a:t>
            </a:r>
            <a:r>
              <a:rPr lang="en-US" dirty="0"/>
              <a:t> == "post</a:t>
            </a:r>
            <a:r>
              <a:rPr lang="en-US" dirty="0" smtClean="0"/>
              <a:t>")</a:t>
            </a:r>
          </a:p>
          <a:p>
            <a:endParaRPr lang="en-US" dirty="0" smtClean="0"/>
          </a:p>
          <a:p>
            <a:r>
              <a:rPr lang="en-US" dirty="0" smtClean="0"/>
              <a:t>boxplot(</a:t>
            </a:r>
            <a:r>
              <a:rPr lang="en-US" dirty="0" err="1" smtClean="0"/>
              <a:t>cost_per_result~ad_type</a:t>
            </a:r>
            <a:r>
              <a:rPr lang="en-US" dirty="0" smtClean="0"/>
              <a:t>,</a:t>
            </a:r>
          </a:p>
          <a:p>
            <a:r>
              <a:rPr lang="en-US" dirty="0" smtClean="0"/>
              <a:t>data=</a:t>
            </a:r>
            <a:r>
              <a:rPr lang="en-US" dirty="0" err="1" smtClean="0"/>
              <a:t>fb_campaign_results_noinf</a:t>
            </a:r>
            <a:r>
              <a:rPr lang="en-US" dirty="0"/>
              <a:t>, main="Social Media Spend by Ad Type", </a:t>
            </a:r>
            <a:r>
              <a:rPr lang="en-US" dirty="0" err="1"/>
              <a:t>xlab</a:t>
            </a:r>
            <a:r>
              <a:rPr lang="en-US" dirty="0"/>
              <a:t>="Ad Type", </a:t>
            </a:r>
            <a:r>
              <a:rPr lang="en-US" dirty="0" err="1"/>
              <a:t>ylab</a:t>
            </a:r>
            <a:r>
              <a:rPr lang="en-US" dirty="0"/>
              <a:t>="Cost Per Result</a:t>
            </a:r>
            <a:r>
              <a:rPr lang="en-US" dirty="0" smtClean="0"/>
              <a:t>")</a:t>
            </a:r>
          </a:p>
          <a:p>
            <a:endParaRPr lang="en-US" dirty="0"/>
          </a:p>
        </p:txBody>
      </p:sp>
      <p:sp>
        <p:nvSpPr>
          <p:cNvPr id="2" name="TextBox 1"/>
          <p:cNvSpPr txBox="1"/>
          <p:nvPr/>
        </p:nvSpPr>
        <p:spPr>
          <a:xfrm>
            <a:off x="735495" y="4572117"/>
            <a:ext cx="4312920" cy="1200329"/>
          </a:xfrm>
          <a:prstGeom prst="rect">
            <a:avLst/>
          </a:prstGeom>
          <a:noFill/>
        </p:spPr>
        <p:txBody>
          <a:bodyPr wrap="square" rtlCol="0">
            <a:spAutoFit/>
          </a:bodyPr>
          <a:lstStyle/>
          <a:p>
            <a:r>
              <a:rPr lang="en-US" b="1" i="1" dirty="0">
                <a:solidFill>
                  <a:schemeClr val="accent6">
                    <a:lumMod val="75000"/>
                  </a:schemeClr>
                </a:solidFill>
              </a:rPr>
              <a:t>This is an expected result </a:t>
            </a:r>
            <a:r>
              <a:rPr lang="mr-IN" b="1" i="1" dirty="0">
                <a:solidFill>
                  <a:schemeClr val="accent6">
                    <a:lumMod val="75000"/>
                  </a:schemeClr>
                </a:solidFill>
              </a:rPr>
              <a:t>–</a:t>
            </a:r>
            <a:r>
              <a:rPr lang="en-US" b="1" i="1" dirty="0">
                <a:solidFill>
                  <a:schemeClr val="accent6">
                    <a:lumMod val="75000"/>
                  </a:schemeClr>
                </a:solidFill>
              </a:rPr>
              <a:t> anecdotally, lead gen ads are more valuable to us, so it stands to reason they are costlier to obtain.</a:t>
            </a:r>
          </a:p>
          <a:p>
            <a:endParaRPr lang="en-US" dirty="0"/>
          </a:p>
        </p:txBody>
      </p:sp>
    </p:spTree>
    <p:extLst>
      <p:ext uri="{BB962C8B-B14F-4D97-AF65-F5344CB8AC3E}">
        <p14:creationId xmlns:p14="http://schemas.microsoft.com/office/powerpoint/2010/main" val="159964815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4493538"/>
          </a:xfrm>
          <a:prstGeom prst="rect">
            <a:avLst/>
          </a:prstGeom>
          <a:noFill/>
        </p:spPr>
        <p:txBody>
          <a:bodyPr wrap="square" rtlCol="0">
            <a:spAutoFit/>
          </a:bodyPr>
          <a:lstStyle/>
          <a:p>
            <a:r>
              <a:rPr lang="en-US" sz="2800" dirty="0" smtClean="0"/>
              <a:t>Preliminary Findings/Statements</a:t>
            </a:r>
          </a:p>
          <a:p>
            <a:endParaRPr lang="en-US" dirty="0" smtClean="0"/>
          </a:p>
          <a:p>
            <a:pPr marL="457200" indent="-457200">
              <a:buAutoNum type="arabicPeriod"/>
            </a:pPr>
            <a:r>
              <a:rPr lang="en-US" sz="2400" dirty="0" smtClean="0"/>
              <a:t>For </a:t>
            </a:r>
            <a:r>
              <a:rPr lang="en-US" sz="2400" dirty="0"/>
              <a:t>lead generation </a:t>
            </a:r>
            <a:r>
              <a:rPr lang="en-US" sz="2400" dirty="0" smtClean="0"/>
              <a:t>and retargeting ads, </a:t>
            </a:r>
            <a:r>
              <a:rPr lang="en-US" sz="2400" dirty="0" smtClean="0"/>
              <a:t>impressions/spend/reach (the levers) </a:t>
            </a:r>
            <a:r>
              <a:rPr lang="en-US" sz="2400" dirty="0"/>
              <a:t>seem most positively correlated to </a:t>
            </a:r>
            <a:r>
              <a:rPr lang="en-US" sz="2400" b="1" dirty="0">
                <a:solidFill>
                  <a:schemeClr val="accent6">
                    <a:lumMod val="75000"/>
                  </a:schemeClr>
                </a:solidFill>
              </a:rPr>
              <a:t>link clicks</a:t>
            </a:r>
            <a:r>
              <a:rPr lang="en-US" sz="2400" dirty="0" smtClean="0"/>
              <a:t>.</a:t>
            </a:r>
          </a:p>
          <a:p>
            <a:pPr marL="457200" indent="-457200">
              <a:buAutoNum type="arabicPeriod"/>
            </a:pPr>
            <a:endParaRPr lang="en-US" sz="2400" dirty="0" smtClean="0"/>
          </a:p>
          <a:p>
            <a:pPr marL="457200" indent="-457200">
              <a:buFontTx/>
              <a:buAutoNum type="arabicPeriod"/>
            </a:pPr>
            <a:r>
              <a:rPr lang="en-US" sz="2400" dirty="0" smtClean="0"/>
              <a:t>For traffic ads, there appears to be a stronger correlation between impressions/spend/reach and </a:t>
            </a:r>
            <a:r>
              <a:rPr lang="en-US" sz="2400" b="1" dirty="0" smtClean="0">
                <a:solidFill>
                  <a:schemeClr val="accent1"/>
                </a:solidFill>
              </a:rPr>
              <a:t>reactions</a:t>
            </a:r>
            <a:r>
              <a:rPr lang="en-US" sz="2400" dirty="0" smtClean="0"/>
              <a:t>. </a:t>
            </a:r>
          </a:p>
          <a:p>
            <a:pPr marL="457200" indent="-457200">
              <a:buFontTx/>
              <a:buAutoNum type="arabicPeriod"/>
            </a:pPr>
            <a:endParaRPr lang="en-US" sz="2400" dirty="0"/>
          </a:p>
          <a:p>
            <a:pPr marL="457200" indent="-457200">
              <a:buAutoNum type="arabicPeriod"/>
            </a:pPr>
            <a:r>
              <a:rPr lang="en-US" sz="2400" dirty="0" smtClean="0"/>
              <a:t>For post ads, </a:t>
            </a:r>
            <a:r>
              <a:rPr lang="en-US" sz="2400" dirty="0"/>
              <a:t>correlations seem weaker than traffic ads.  Impressions/spend/reach seem most positively correlated to </a:t>
            </a:r>
            <a:r>
              <a:rPr lang="en-US" sz="2400" b="1" dirty="0">
                <a:solidFill>
                  <a:srgbClr val="7030A0"/>
                </a:solidFill>
              </a:rPr>
              <a:t>shares</a:t>
            </a:r>
            <a:r>
              <a:rPr lang="en-US" sz="2400" dirty="0">
                <a:solidFill>
                  <a:srgbClr val="7030A0"/>
                </a:solidFill>
              </a:rPr>
              <a:t> </a:t>
            </a:r>
            <a:r>
              <a:rPr lang="en-US" sz="2400" dirty="0"/>
              <a:t>for post ad types</a:t>
            </a:r>
            <a:r>
              <a:rPr lang="en-US" sz="2400" dirty="0" smtClean="0"/>
              <a:t>.</a:t>
            </a:r>
          </a:p>
          <a:p>
            <a:pPr marL="457200" indent="-457200">
              <a:buAutoNum type="arabicPeriod"/>
            </a:pPr>
            <a:endParaRPr lang="en-US" sz="2400" dirty="0" smtClean="0"/>
          </a:p>
          <a:p>
            <a:pPr marL="457200" indent="-457200">
              <a:buAutoNum type="arabicPeriod"/>
            </a:pPr>
            <a:r>
              <a:rPr lang="en-US" sz="2400" dirty="0" smtClean="0"/>
              <a:t>Lead generation ads cost more to generate results.</a:t>
            </a:r>
            <a:endParaRPr lang="en-US" sz="2400" dirty="0"/>
          </a:p>
        </p:txBody>
      </p:sp>
    </p:spTree>
    <p:extLst>
      <p:ext uri="{BB962C8B-B14F-4D97-AF65-F5344CB8AC3E}">
        <p14:creationId xmlns:p14="http://schemas.microsoft.com/office/powerpoint/2010/main" val="20431062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016210"/>
          </a:xfrm>
          <a:prstGeom prst="rect">
            <a:avLst/>
          </a:prstGeom>
          <a:noFill/>
        </p:spPr>
        <p:txBody>
          <a:bodyPr wrap="square" rtlCol="0">
            <a:spAutoFit/>
          </a:bodyPr>
          <a:lstStyle/>
          <a:p>
            <a:r>
              <a:rPr lang="en-US" sz="2800" smtClean="0"/>
              <a:t>Next Steps</a:t>
            </a:r>
            <a:endParaRPr lang="en-US" sz="2800" dirty="0" smtClean="0"/>
          </a:p>
          <a:p>
            <a:endParaRPr lang="en-US" dirty="0" smtClean="0"/>
          </a:p>
          <a:p>
            <a:pPr marL="457200" indent="-457200">
              <a:buAutoNum type="arabicPeriod"/>
            </a:pPr>
            <a:r>
              <a:rPr lang="en-US" sz="2400" dirty="0" smtClean="0"/>
              <a:t>Include organic post content to measure for the affect of paid campaigns vs. unpaid</a:t>
            </a:r>
            <a:r>
              <a:rPr lang="en-US" sz="2400" dirty="0" smtClean="0"/>
              <a:t>.</a:t>
            </a:r>
          </a:p>
          <a:p>
            <a:pPr marL="457200" indent="-457200">
              <a:buAutoNum type="arabicPeriod"/>
            </a:pPr>
            <a:endParaRPr lang="en-US" sz="2400" dirty="0" smtClean="0"/>
          </a:p>
          <a:p>
            <a:pPr marL="457200" indent="-457200">
              <a:buAutoNum type="arabicPeriod"/>
            </a:pPr>
            <a:r>
              <a:rPr lang="en-US" sz="2400" dirty="0" smtClean="0"/>
              <a:t>Design an experiment to test optimum spend levels (future sprint</a:t>
            </a:r>
            <a:r>
              <a:rPr lang="en-US" sz="2400" dirty="0" smtClean="0"/>
              <a:t>).</a:t>
            </a:r>
          </a:p>
          <a:p>
            <a:pPr marL="457200" indent="-457200">
              <a:buAutoNum type="arabicPeriod"/>
            </a:pPr>
            <a:endParaRPr lang="en-US" sz="2400" dirty="0" smtClean="0"/>
          </a:p>
          <a:p>
            <a:pPr marL="457200" indent="-457200">
              <a:buAutoNum type="arabicPeriod"/>
            </a:pPr>
            <a:r>
              <a:rPr lang="en-US" sz="2400" dirty="0" smtClean="0"/>
              <a:t>What is the affect of frequency? Creative?</a:t>
            </a:r>
            <a:endParaRPr lang="en-US" sz="2400" dirty="0"/>
          </a:p>
        </p:txBody>
      </p:sp>
    </p:spTree>
    <p:extLst>
      <p:ext uri="{BB962C8B-B14F-4D97-AF65-F5344CB8AC3E}">
        <p14:creationId xmlns:p14="http://schemas.microsoft.com/office/powerpoint/2010/main" val="203579177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735495" y="960120"/>
            <a:ext cx="10760766" cy="2985433"/>
          </a:xfrm>
          <a:prstGeom prst="rect">
            <a:avLst/>
          </a:prstGeom>
          <a:noFill/>
        </p:spPr>
        <p:txBody>
          <a:bodyPr wrap="square" rtlCol="0">
            <a:spAutoFit/>
          </a:bodyPr>
          <a:lstStyle/>
          <a:p>
            <a:r>
              <a:rPr lang="en-US" sz="2800" dirty="0" smtClean="0"/>
              <a:t>Background on Data Set</a:t>
            </a:r>
            <a:endParaRPr lang="en-US" dirty="0"/>
          </a:p>
          <a:p>
            <a:endParaRPr lang="en-US" sz="2800" dirty="0" smtClean="0"/>
          </a:p>
          <a:p>
            <a:r>
              <a:rPr lang="en-US" sz="2200" dirty="0" smtClean="0"/>
              <a:t>Facebook campaign data:</a:t>
            </a:r>
          </a:p>
          <a:p>
            <a:pPr marL="342900" indent="-342900">
              <a:buFont typeface="Arial" charset="0"/>
              <a:buChar char="•"/>
            </a:pPr>
            <a:r>
              <a:rPr lang="en-US" sz="2200" dirty="0" smtClean="0"/>
              <a:t>Campaign names</a:t>
            </a:r>
          </a:p>
          <a:p>
            <a:pPr marL="342900" indent="-342900">
              <a:buFont typeface="Arial" charset="0"/>
              <a:buChar char="•"/>
            </a:pPr>
            <a:r>
              <a:rPr lang="en-US" sz="2200" dirty="0" smtClean="0"/>
              <a:t>Run dates</a:t>
            </a:r>
          </a:p>
          <a:p>
            <a:pPr marL="342900" indent="-342900">
              <a:buFont typeface="Arial" charset="0"/>
              <a:buChar char="•"/>
            </a:pPr>
            <a:r>
              <a:rPr lang="en-US" sz="2200" dirty="0" smtClean="0"/>
              <a:t>Spend</a:t>
            </a:r>
          </a:p>
          <a:p>
            <a:pPr marL="342900" indent="-342900">
              <a:buFont typeface="Arial" charset="0"/>
              <a:buChar char="•"/>
            </a:pPr>
            <a:r>
              <a:rPr lang="en-US" sz="2200" dirty="0" smtClean="0"/>
              <a:t>Reach/Impressions</a:t>
            </a:r>
          </a:p>
          <a:p>
            <a:pPr marL="342900" indent="-342900">
              <a:buFont typeface="Arial" charset="0"/>
              <a:buChar char="•"/>
            </a:pPr>
            <a:r>
              <a:rPr lang="en-US" sz="2200" dirty="0" smtClean="0"/>
              <a:t>Results (Shares, Comments, Reactions, etc.)</a:t>
            </a:r>
          </a:p>
        </p:txBody>
      </p:sp>
      <p:sp>
        <p:nvSpPr>
          <p:cNvPr id="3" name="TextBox 2"/>
          <p:cNvSpPr txBox="1"/>
          <p:nvPr/>
        </p:nvSpPr>
        <p:spPr>
          <a:xfrm>
            <a:off x="389448" y="4518534"/>
            <a:ext cx="11452860" cy="523220"/>
          </a:xfrm>
          <a:prstGeom prst="rect">
            <a:avLst/>
          </a:prstGeom>
          <a:noFill/>
        </p:spPr>
        <p:txBody>
          <a:bodyPr wrap="square" rtlCol="0">
            <a:spAutoFit/>
          </a:bodyPr>
          <a:lstStyle/>
          <a:p>
            <a:pPr algn="ctr"/>
            <a:r>
              <a:rPr lang="en-US" sz="2800" dirty="0" smtClean="0"/>
              <a:t>The big question: What is the optimal level of spend for </a:t>
            </a:r>
            <a:r>
              <a:rPr lang="en-US" sz="2800" smtClean="0"/>
              <a:t>a given campaign?</a:t>
            </a:r>
            <a:endParaRPr lang="en-US" sz="2800"/>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smtClean="0">
                <a:solidFill>
                  <a:schemeClr val="bg1"/>
                </a:solidFill>
              </a:rPr>
              <a:t>Fin</a:t>
            </a:r>
          </a:p>
          <a:p>
            <a:pPr algn="ctr"/>
            <a:endParaRPr lang="en-US" sz="2000" b="1" dirty="0" smtClean="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077766"/>
          </a:xfrm>
          <a:prstGeom prst="rect">
            <a:avLst/>
          </a:prstGeom>
          <a:noFill/>
        </p:spPr>
        <p:txBody>
          <a:bodyPr wrap="square" rtlCol="0">
            <a:spAutoFit/>
          </a:bodyPr>
          <a:lstStyle/>
          <a:p>
            <a:r>
              <a:rPr lang="en-US" sz="2800" dirty="0" smtClean="0"/>
              <a:t>Expectations</a:t>
            </a:r>
          </a:p>
          <a:p>
            <a:endParaRPr lang="en-US" sz="2200" dirty="0" smtClean="0"/>
          </a:p>
          <a:p>
            <a:pPr marL="457200" indent="-457200">
              <a:buAutoNum type="arabicPeriod"/>
            </a:pPr>
            <a:r>
              <a:rPr lang="en-US" sz="2400" dirty="0" smtClean="0"/>
              <a:t>I </a:t>
            </a:r>
            <a:r>
              <a:rPr lang="en-US" sz="2400" dirty="0"/>
              <a:t>expect spend to be highly correlated/affect total </a:t>
            </a:r>
            <a:r>
              <a:rPr lang="en-US" sz="2400" dirty="0" smtClean="0"/>
              <a:t>results.</a:t>
            </a:r>
          </a:p>
          <a:p>
            <a:pPr marL="457200" indent="-457200">
              <a:buAutoNum type="arabicPeriod"/>
            </a:pPr>
            <a:r>
              <a:rPr lang="en-US" sz="2400" dirty="0" smtClean="0"/>
              <a:t>I </a:t>
            </a:r>
            <a:r>
              <a:rPr lang="en-US" sz="2400" dirty="0"/>
              <a:t>expect that posts with more comments have the highest </a:t>
            </a:r>
            <a:r>
              <a:rPr lang="en-US" sz="2400" dirty="0" smtClean="0"/>
              <a:t>reactions.</a:t>
            </a:r>
          </a:p>
          <a:p>
            <a:pPr marL="457200" indent="-457200">
              <a:buAutoNum type="arabicPeriod"/>
            </a:pPr>
            <a:r>
              <a:rPr lang="en-US" sz="2400" dirty="0" smtClean="0"/>
              <a:t>I </a:t>
            </a:r>
            <a:r>
              <a:rPr lang="en-US" sz="2400" dirty="0"/>
              <a:t>expect it is cheaper to get a reaction than to get a comment</a:t>
            </a:r>
            <a:r>
              <a:rPr lang="en-US" sz="2400" dirty="0" smtClean="0"/>
              <a:t>.</a:t>
            </a:r>
          </a:p>
          <a:p>
            <a:pPr marL="457200" indent="-457200">
              <a:buAutoNum type="arabicPeriod"/>
            </a:pPr>
            <a:r>
              <a:rPr lang="en-US" sz="2400" dirty="0" smtClean="0"/>
              <a:t>I expect that lead gen results are the most expensive result.</a:t>
            </a:r>
          </a:p>
          <a:p>
            <a:pPr marL="457200" indent="-457200">
              <a:buAutoNum type="arabicPeriod"/>
            </a:pPr>
            <a:r>
              <a:rPr lang="en-US" sz="2400" dirty="0" smtClean="0"/>
              <a:t>I expect increased spend to have a proportionate affect on total results (i.e. comments, shares, reactions).</a:t>
            </a:r>
            <a:endParaRPr lang="en-US" sz="2400" dirty="0"/>
          </a:p>
        </p:txBody>
      </p:sp>
    </p:spTree>
    <p:extLst>
      <p:ext uri="{BB962C8B-B14F-4D97-AF65-F5344CB8AC3E}">
        <p14:creationId xmlns:p14="http://schemas.microsoft.com/office/powerpoint/2010/main" val="3476758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816429"/>
          </a:xfrm>
          <a:prstGeom prst="rect">
            <a:avLst/>
          </a:prstGeom>
          <a:noFill/>
        </p:spPr>
        <p:txBody>
          <a:bodyPr wrap="square" rtlCol="0">
            <a:spAutoFit/>
          </a:bodyPr>
          <a:lstStyle/>
          <a:p>
            <a:r>
              <a:rPr lang="en-US" sz="2800" dirty="0" smtClean="0"/>
              <a:t>Full EDA Process</a:t>
            </a:r>
            <a:endParaRPr lang="en-US" dirty="0" smtClean="0"/>
          </a:p>
          <a:p>
            <a:endParaRPr lang="en-US" sz="2200" dirty="0"/>
          </a:p>
          <a:p>
            <a:pPr marL="342900" indent="-342900">
              <a:buAutoNum type="arabicPeriod"/>
            </a:pPr>
            <a:r>
              <a:rPr lang="en-US" sz="2400" dirty="0" smtClean="0"/>
              <a:t>Import </a:t>
            </a:r>
            <a:r>
              <a:rPr lang="en-US" sz="2400" dirty="0"/>
              <a:t>data </a:t>
            </a:r>
            <a:r>
              <a:rPr lang="en-US" sz="2400" dirty="0" smtClean="0"/>
              <a:t>set.</a:t>
            </a:r>
          </a:p>
          <a:p>
            <a:pPr marL="342900" indent="-342900">
              <a:buAutoNum type="arabicPeriod"/>
            </a:pPr>
            <a:r>
              <a:rPr lang="en-US" sz="2400" dirty="0" smtClean="0"/>
              <a:t>Observe </a:t>
            </a:r>
            <a:r>
              <a:rPr lang="en-US" sz="2400" dirty="0"/>
              <a:t>number of rows and </a:t>
            </a:r>
            <a:r>
              <a:rPr lang="en-US" sz="2400" dirty="0" smtClean="0"/>
              <a:t>columns.</a:t>
            </a:r>
          </a:p>
          <a:p>
            <a:pPr marL="342900" indent="-342900">
              <a:buAutoNum type="arabicPeriod"/>
            </a:pPr>
            <a:r>
              <a:rPr lang="en-US" sz="2400" dirty="0" smtClean="0"/>
              <a:t>Summarize column data.</a:t>
            </a:r>
          </a:p>
          <a:p>
            <a:pPr marL="342900" indent="-342900">
              <a:buAutoNum type="arabicPeriod"/>
            </a:pPr>
            <a:r>
              <a:rPr lang="en-US" sz="2400" dirty="0" smtClean="0"/>
              <a:t>Look </a:t>
            </a:r>
            <a:r>
              <a:rPr lang="en-US" sz="2400" dirty="0"/>
              <a:t>for NA values and determine how to address them. </a:t>
            </a:r>
            <a:endParaRPr lang="en-US" sz="2400" dirty="0" smtClean="0"/>
          </a:p>
          <a:p>
            <a:pPr marL="342900" indent="-342900">
              <a:buAutoNum type="arabicPeriod"/>
            </a:pPr>
            <a:r>
              <a:rPr lang="en-US" sz="2400" dirty="0" smtClean="0"/>
              <a:t>Analyze each variable.</a:t>
            </a:r>
          </a:p>
          <a:p>
            <a:pPr marL="342900" indent="-342900">
              <a:buAutoNum type="arabicPeriod"/>
            </a:pPr>
            <a:r>
              <a:rPr lang="en-US" sz="2400" dirty="0" smtClean="0"/>
              <a:t>Plot for patterns.</a:t>
            </a:r>
          </a:p>
          <a:p>
            <a:pPr marL="342900" indent="-342900">
              <a:buAutoNum type="arabicPeriod"/>
            </a:pPr>
            <a:r>
              <a:rPr lang="en-US" sz="2400" dirty="0" smtClean="0"/>
              <a:t>Look for correlations.</a:t>
            </a:r>
          </a:p>
          <a:p>
            <a:pPr marL="342900" indent="-342900">
              <a:buAutoNum type="arabicPeriod"/>
            </a:pPr>
            <a:r>
              <a:rPr lang="en-US" sz="2400" dirty="0" smtClean="0"/>
              <a:t>Hone </a:t>
            </a:r>
            <a:r>
              <a:rPr lang="en-US" sz="2400" dirty="0"/>
              <a:t>in on additional questions.</a:t>
            </a:r>
          </a:p>
        </p:txBody>
      </p:sp>
    </p:spTree>
    <p:extLst>
      <p:ext uri="{BB962C8B-B14F-4D97-AF65-F5344CB8AC3E}">
        <p14:creationId xmlns:p14="http://schemas.microsoft.com/office/powerpoint/2010/main" val="41775953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35495" y="960120"/>
            <a:ext cx="10760766" cy="3847207"/>
          </a:xfrm>
          <a:prstGeom prst="rect">
            <a:avLst/>
          </a:prstGeom>
          <a:noFill/>
        </p:spPr>
        <p:txBody>
          <a:bodyPr wrap="square" rtlCol="0">
            <a:spAutoFit/>
          </a:bodyPr>
          <a:lstStyle/>
          <a:p>
            <a:r>
              <a:rPr lang="en-US" sz="2800" dirty="0" smtClean="0"/>
              <a:t>Full EDA Process: Import Data Set &amp; Initial Observations</a:t>
            </a:r>
          </a:p>
          <a:p>
            <a:endParaRPr lang="en-US" dirty="0" smtClean="0"/>
          </a:p>
          <a:p>
            <a:r>
              <a:rPr lang="en-US" dirty="0">
                <a:solidFill>
                  <a:schemeClr val="accent6">
                    <a:lumMod val="75000"/>
                  </a:schemeClr>
                </a:solidFill>
              </a:rPr>
              <a:t># Import data </a:t>
            </a:r>
            <a:r>
              <a:rPr lang="en-US" dirty="0" smtClean="0">
                <a:solidFill>
                  <a:schemeClr val="accent6">
                    <a:lumMod val="75000"/>
                  </a:schemeClr>
                </a:solidFill>
              </a:rPr>
              <a:t>file</a:t>
            </a:r>
          </a:p>
          <a:p>
            <a:r>
              <a:rPr lang="en-US" dirty="0" err="1" smtClean="0"/>
              <a:t>aalii_facebook</a:t>
            </a:r>
            <a:r>
              <a:rPr lang="en-US" dirty="0" smtClean="0"/>
              <a:t> </a:t>
            </a:r>
            <a:r>
              <a:rPr lang="en-US" dirty="0"/>
              <a:t>&lt;- </a:t>
            </a:r>
            <a:r>
              <a:rPr lang="en-US" dirty="0" err="1"/>
              <a:t>read_csv</a:t>
            </a:r>
            <a:r>
              <a:rPr lang="en-US" dirty="0"/>
              <a:t>("Desktop/GitHub/Runjini_Sprint_6_files/Aalii-Campaigns-Dec-15-2017-Feb-4-2018.csv</a:t>
            </a:r>
            <a:r>
              <a:rPr lang="en-US" dirty="0" smtClean="0"/>
              <a:t>")</a:t>
            </a:r>
          </a:p>
          <a:p>
            <a:endParaRPr lang="en-US" dirty="0" smtClean="0"/>
          </a:p>
          <a:p>
            <a:r>
              <a:rPr lang="en-US" dirty="0" smtClean="0">
                <a:solidFill>
                  <a:schemeClr val="accent6">
                    <a:lumMod val="75000"/>
                  </a:schemeClr>
                </a:solidFill>
              </a:rPr>
              <a:t># </a:t>
            </a:r>
            <a:r>
              <a:rPr lang="en-US" dirty="0">
                <a:solidFill>
                  <a:schemeClr val="accent6">
                    <a:lumMod val="75000"/>
                  </a:schemeClr>
                </a:solidFill>
              </a:rPr>
              <a:t>Clean up data </a:t>
            </a:r>
            <a:r>
              <a:rPr lang="en-US" dirty="0" smtClean="0">
                <a:solidFill>
                  <a:schemeClr val="accent6">
                    <a:lumMod val="75000"/>
                  </a:schemeClr>
                </a:solidFill>
              </a:rPr>
              <a:t>set for date fields (change from character to date)</a:t>
            </a:r>
          </a:p>
          <a:p>
            <a:r>
              <a:rPr lang="en-US" dirty="0" err="1" smtClean="0"/>
              <a:t>aalii_facebook$reporting_start</a:t>
            </a:r>
            <a:r>
              <a:rPr lang="en-US" dirty="0" smtClean="0"/>
              <a:t> </a:t>
            </a:r>
            <a:r>
              <a:rPr lang="en-US" dirty="0"/>
              <a:t>&lt;- </a:t>
            </a:r>
            <a:r>
              <a:rPr lang="en-US" dirty="0" err="1"/>
              <a:t>AsDate</a:t>
            </a:r>
            <a:r>
              <a:rPr lang="en-US" dirty="0"/>
              <a:t>(</a:t>
            </a:r>
            <a:r>
              <a:rPr lang="en-US" dirty="0" err="1"/>
              <a:t>aalii_facebook$reporting_start</a:t>
            </a:r>
            <a:r>
              <a:rPr lang="en-US" dirty="0" smtClean="0"/>
              <a:t>)</a:t>
            </a:r>
          </a:p>
          <a:p>
            <a:r>
              <a:rPr lang="en-US" dirty="0" err="1" smtClean="0"/>
              <a:t>aalii_facebook$reporting_end</a:t>
            </a:r>
            <a:r>
              <a:rPr lang="en-US" dirty="0" smtClean="0"/>
              <a:t> </a:t>
            </a:r>
            <a:r>
              <a:rPr lang="en-US" dirty="0"/>
              <a:t>&lt;- </a:t>
            </a:r>
            <a:r>
              <a:rPr lang="en-US" dirty="0" err="1"/>
              <a:t>AsDate</a:t>
            </a:r>
            <a:r>
              <a:rPr lang="en-US" dirty="0"/>
              <a:t>(</a:t>
            </a:r>
            <a:r>
              <a:rPr lang="en-US" dirty="0" err="1"/>
              <a:t>aalii_facebook$reporting_end</a:t>
            </a:r>
            <a:r>
              <a:rPr lang="en-US" dirty="0" smtClean="0"/>
              <a:t>)</a:t>
            </a:r>
          </a:p>
          <a:p>
            <a:r>
              <a:rPr lang="en-US" dirty="0" err="1" smtClean="0"/>
              <a:t>aalii_facebook$end_date</a:t>
            </a:r>
            <a:r>
              <a:rPr lang="en-US" dirty="0" smtClean="0"/>
              <a:t> </a:t>
            </a:r>
            <a:r>
              <a:rPr lang="en-US" dirty="0"/>
              <a:t>&lt;- </a:t>
            </a:r>
            <a:r>
              <a:rPr lang="en-US" dirty="0" err="1"/>
              <a:t>AsDate</a:t>
            </a:r>
            <a:r>
              <a:rPr lang="en-US" dirty="0"/>
              <a:t>(</a:t>
            </a:r>
            <a:r>
              <a:rPr lang="en-US" dirty="0" err="1"/>
              <a:t>aalii_facebook$end_date</a:t>
            </a:r>
            <a:r>
              <a:rPr lang="en-US" dirty="0" smtClean="0"/>
              <a:t>)</a:t>
            </a:r>
          </a:p>
          <a:p>
            <a:endParaRPr lang="en-US" dirty="0"/>
          </a:p>
          <a:p>
            <a:r>
              <a:rPr lang="en-US" dirty="0" smtClean="0">
                <a:solidFill>
                  <a:schemeClr val="accent6">
                    <a:lumMod val="75000"/>
                  </a:schemeClr>
                </a:solidFill>
              </a:rPr>
              <a:t># </a:t>
            </a:r>
            <a:r>
              <a:rPr lang="en-US" dirty="0">
                <a:solidFill>
                  <a:schemeClr val="accent6">
                    <a:lumMod val="75000"/>
                  </a:schemeClr>
                </a:solidFill>
              </a:rPr>
              <a:t>Remove NA </a:t>
            </a:r>
            <a:r>
              <a:rPr lang="en-US" dirty="0" smtClean="0">
                <a:solidFill>
                  <a:schemeClr val="accent6">
                    <a:lumMod val="75000"/>
                  </a:schemeClr>
                </a:solidFill>
              </a:rPr>
              <a:t>values where reach is greater than 0 (instead of ALL NA’s, which filters out too many observations)</a:t>
            </a:r>
          </a:p>
          <a:p>
            <a:r>
              <a:rPr lang="en-US" dirty="0" err="1" smtClean="0"/>
              <a:t>facebook</a:t>
            </a:r>
            <a:r>
              <a:rPr lang="en-US" dirty="0" smtClean="0"/>
              <a:t> </a:t>
            </a:r>
            <a:r>
              <a:rPr lang="en-US" dirty="0"/>
              <a:t>&lt;- subset (</a:t>
            </a:r>
            <a:r>
              <a:rPr lang="en-US" dirty="0" err="1"/>
              <a:t>aalii_facebook</a:t>
            </a:r>
            <a:r>
              <a:rPr lang="en-US" dirty="0"/>
              <a:t>, </a:t>
            </a:r>
            <a:r>
              <a:rPr lang="en-US" dirty="0" err="1"/>
              <a:t>aalii_facebook$reach</a:t>
            </a:r>
            <a:r>
              <a:rPr lang="en-US" dirty="0"/>
              <a:t> &gt; 0</a:t>
            </a:r>
            <a:r>
              <a:rPr lang="en-US" dirty="0" smtClean="0"/>
              <a:t>)</a:t>
            </a:r>
            <a:endParaRPr lang="en-US" dirty="0"/>
          </a:p>
        </p:txBody>
      </p:sp>
    </p:spTree>
    <p:extLst>
      <p:ext uri="{BB962C8B-B14F-4D97-AF65-F5344CB8AC3E}">
        <p14:creationId xmlns:p14="http://schemas.microsoft.com/office/powerpoint/2010/main" val="16767521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Summary Function</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95739" y="1498729"/>
            <a:ext cx="10800522" cy="5222903"/>
          </a:xfrm>
          <a:prstGeom prst="rect">
            <a:avLst/>
          </a:prstGeom>
        </p:spPr>
      </p:pic>
    </p:spTree>
    <p:extLst>
      <p:ext uri="{BB962C8B-B14F-4D97-AF65-F5344CB8AC3E}">
        <p14:creationId xmlns:p14="http://schemas.microsoft.com/office/powerpoint/2010/main" val="81900451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Dealing with NA Values</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06618" y="1498729"/>
            <a:ext cx="11018520" cy="3942511"/>
          </a:xfrm>
          <a:prstGeom prst="rect">
            <a:avLst/>
          </a:prstGeom>
        </p:spPr>
      </p:pic>
      <p:sp>
        <p:nvSpPr>
          <p:cNvPr id="3" name="Oval 2"/>
          <p:cNvSpPr/>
          <p:nvPr/>
        </p:nvSpPr>
        <p:spPr>
          <a:xfrm>
            <a:off x="8260080" y="1615440"/>
            <a:ext cx="1996440" cy="3413760"/>
          </a:xfrm>
          <a:prstGeom prst="ellipse">
            <a:avLst/>
          </a:prstGeom>
          <a:solidFill>
            <a:srgbClr val="4472C4">
              <a:alpha val="34118"/>
            </a:srgbClr>
          </a:solidFill>
          <a:ln>
            <a:solidFill>
              <a:srgbClr val="2F528F">
                <a:alpha val="1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746974" y="784060"/>
            <a:ext cx="2225040" cy="369332"/>
          </a:xfrm>
          <a:prstGeom prst="rect">
            <a:avLst/>
          </a:prstGeom>
          <a:noFill/>
        </p:spPr>
        <p:txBody>
          <a:bodyPr wrap="square" rtlCol="0">
            <a:spAutoFit/>
          </a:bodyPr>
          <a:lstStyle/>
          <a:p>
            <a:pPr algn="ctr"/>
            <a:r>
              <a:rPr lang="en-US" b="1" dirty="0" smtClean="0">
                <a:solidFill>
                  <a:schemeClr val="accent1"/>
                </a:solidFill>
              </a:rPr>
              <a:t>Lots of NA values</a:t>
            </a:r>
            <a:endParaRPr lang="en-US" b="1" dirty="0">
              <a:solidFill>
                <a:schemeClr val="accent1"/>
              </a:solidFill>
            </a:endParaRPr>
          </a:p>
        </p:txBody>
      </p:sp>
      <p:cxnSp>
        <p:nvCxnSpPr>
          <p:cNvPr id="14" name="Straight Arrow Connector 13"/>
          <p:cNvCxnSpPr/>
          <p:nvPr/>
        </p:nvCxnSpPr>
        <p:spPr>
          <a:xfrm flipH="1">
            <a:off x="9906000" y="1153392"/>
            <a:ext cx="935632" cy="84707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07655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631216"/>
          </a:xfrm>
          <a:prstGeom prst="rect">
            <a:avLst/>
          </a:prstGeom>
          <a:noFill/>
        </p:spPr>
        <p:txBody>
          <a:bodyPr wrap="square" rtlCol="0">
            <a:spAutoFit/>
          </a:bodyPr>
          <a:lstStyle/>
          <a:p>
            <a:r>
              <a:rPr lang="en-US" sz="2800" dirty="0" smtClean="0"/>
              <a:t>Full EDA Process: Dealing with NA Values</a:t>
            </a:r>
          </a:p>
          <a:p>
            <a:endParaRPr lang="en-US" dirty="0" smtClean="0"/>
          </a:p>
          <a:p>
            <a:r>
              <a:rPr lang="en-US" dirty="0" err="1"/>
              <a:t>facebook</a:t>
            </a:r>
            <a:r>
              <a:rPr lang="en-US" dirty="0"/>
              <a:t> &lt;- subset (</a:t>
            </a:r>
            <a:r>
              <a:rPr lang="en-US" dirty="0" err="1"/>
              <a:t>aalii_facebook</a:t>
            </a:r>
            <a:r>
              <a:rPr lang="en-US" dirty="0"/>
              <a:t>, </a:t>
            </a:r>
            <a:r>
              <a:rPr lang="en-US" dirty="0" err="1"/>
              <a:t>aalii_facebook$reach</a:t>
            </a:r>
            <a:r>
              <a:rPr lang="en-US" dirty="0"/>
              <a:t> &gt; 0</a:t>
            </a:r>
            <a:r>
              <a:rPr lang="en-US" dirty="0" smtClean="0"/>
              <a:t>)  </a:t>
            </a:r>
            <a:r>
              <a:rPr lang="en-US" dirty="0" smtClean="0">
                <a:solidFill>
                  <a:schemeClr val="accent6">
                    <a:lumMod val="75000"/>
                  </a:schemeClr>
                </a:solidFill>
              </a:rPr>
              <a:t># Look at reach &gt; 0 because the ad platform exports all campaigns against all dates in the range, regardless of whether or not campaign was running.  These need to be removed somehow so we can focus on actual campaign data and not blanks.</a:t>
            </a:r>
            <a:endParaRPr lang="en-US" dirty="0">
              <a:solidFill>
                <a:schemeClr val="accent6">
                  <a:lumMod val="75000"/>
                </a:schemeClr>
              </a:solidFill>
            </a:endParaRPr>
          </a:p>
        </p:txBody>
      </p:sp>
      <p:pic>
        <p:nvPicPr>
          <p:cNvPr id="3" name="Picture 2"/>
          <p:cNvPicPr>
            <a:picLocks noChangeAspect="1"/>
          </p:cNvPicPr>
          <p:nvPr/>
        </p:nvPicPr>
        <p:blipFill>
          <a:blip r:embed="rId4"/>
          <a:stretch>
            <a:fillRect/>
          </a:stretch>
        </p:blipFill>
        <p:spPr>
          <a:xfrm>
            <a:off x="797118" y="2653777"/>
            <a:ext cx="10637520" cy="2960959"/>
          </a:xfrm>
          <a:prstGeom prst="rect">
            <a:avLst/>
          </a:prstGeom>
        </p:spPr>
      </p:pic>
    </p:spTree>
    <p:extLst>
      <p:ext uri="{BB962C8B-B14F-4D97-AF65-F5344CB8AC3E}">
        <p14:creationId xmlns:p14="http://schemas.microsoft.com/office/powerpoint/2010/main" val="116033376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Univariate Analysis </a:t>
            </a:r>
            <a:r>
              <a:rPr lang="mr-IN" sz="2800" dirty="0" smtClean="0"/>
              <a:t>–</a:t>
            </a:r>
            <a:r>
              <a:rPr lang="en-US" sz="2800" dirty="0" smtClean="0"/>
              <a:t> Histogram Everything</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931353" y="1498729"/>
            <a:ext cx="4955925" cy="3855720"/>
          </a:xfrm>
          <a:prstGeom prst="rect">
            <a:avLst/>
          </a:prstGeom>
        </p:spPr>
      </p:pic>
      <p:pic>
        <p:nvPicPr>
          <p:cNvPr id="3" name="Picture 2"/>
          <p:cNvPicPr>
            <a:picLocks noChangeAspect="1"/>
          </p:cNvPicPr>
          <p:nvPr/>
        </p:nvPicPr>
        <p:blipFill>
          <a:blip r:embed="rId5"/>
          <a:stretch>
            <a:fillRect/>
          </a:stretch>
        </p:blipFill>
        <p:spPr>
          <a:xfrm>
            <a:off x="6292657" y="1498729"/>
            <a:ext cx="4798224" cy="3733028"/>
          </a:xfrm>
          <a:prstGeom prst="rect">
            <a:avLst/>
          </a:prstGeom>
        </p:spPr>
      </p:pic>
      <p:sp>
        <p:nvSpPr>
          <p:cNvPr id="4" name="TextBox 3"/>
          <p:cNvSpPr txBox="1"/>
          <p:nvPr/>
        </p:nvSpPr>
        <p:spPr>
          <a:xfrm>
            <a:off x="3322320" y="2037338"/>
            <a:ext cx="2346960" cy="369332"/>
          </a:xfrm>
          <a:prstGeom prst="rect">
            <a:avLst/>
          </a:prstGeom>
          <a:noFill/>
        </p:spPr>
        <p:txBody>
          <a:bodyPr wrap="square" rtlCol="0">
            <a:spAutoFit/>
          </a:bodyPr>
          <a:lstStyle/>
          <a:p>
            <a:pPr algn="ctr"/>
            <a:r>
              <a:rPr lang="en-US" dirty="0" err="1"/>
              <a:t>hist</a:t>
            </a:r>
            <a:r>
              <a:rPr lang="en-US" dirty="0"/>
              <a:t>(</a:t>
            </a:r>
            <a:r>
              <a:rPr lang="en-US" dirty="0" err="1"/>
              <a:t>facebook$reach</a:t>
            </a:r>
            <a:r>
              <a:rPr lang="en-US" dirty="0"/>
              <a:t>)</a:t>
            </a:r>
          </a:p>
        </p:txBody>
      </p:sp>
      <p:sp>
        <p:nvSpPr>
          <p:cNvPr id="12" name="TextBox 11"/>
          <p:cNvSpPr txBox="1"/>
          <p:nvPr/>
        </p:nvSpPr>
        <p:spPr>
          <a:xfrm>
            <a:off x="8060247" y="1998646"/>
            <a:ext cx="3030634" cy="369332"/>
          </a:xfrm>
          <a:prstGeom prst="rect">
            <a:avLst/>
          </a:prstGeom>
          <a:noFill/>
        </p:spPr>
        <p:txBody>
          <a:bodyPr wrap="square" rtlCol="0">
            <a:spAutoFit/>
          </a:bodyPr>
          <a:lstStyle/>
          <a:p>
            <a:pPr algn="ctr"/>
            <a:r>
              <a:rPr lang="en-US" dirty="0" err="1" smtClean="0"/>
              <a:t>hist</a:t>
            </a:r>
            <a:r>
              <a:rPr lang="en-US" dirty="0" smtClean="0"/>
              <a:t>(</a:t>
            </a:r>
            <a:r>
              <a:rPr lang="en-US" dirty="0" err="1" smtClean="0"/>
              <a:t>facebook$amount_spent</a:t>
            </a:r>
            <a:r>
              <a:rPr lang="en-US" dirty="0" smtClean="0"/>
              <a:t>)</a:t>
            </a:r>
            <a:endParaRPr lang="en-US" dirty="0"/>
          </a:p>
        </p:txBody>
      </p:sp>
    </p:spTree>
    <p:extLst>
      <p:ext uri="{BB962C8B-B14F-4D97-AF65-F5344CB8AC3E}">
        <p14:creationId xmlns:p14="http://schemas.microsoft.com/office/powerpoint/2010/main" val="164916192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4616</TotalTime>
  <Words>853</Words>
  <Application>Microsoft Macintosh PowerPoint</Application>
  <PresentationFormat>Widescreen</PresentationFormat>
  <Paragraphs>144</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Runjini Murthy</cp:lastModifiedBy>
  <cp:revision>74</cp:revision>
  <dcterms:created xsi:type="dcterms:W3CDTF">2017-10-26T06:05:04Z</dcterms:created>
  <dcterms:modified xsi:type="dcterms:W3CDTF">2018-02-16T02:21:39Z</dcterms:modified>
</cp:coreProperties>
</file>

<file path=docProps/thumbnail.jpeg>
</file>